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5143500" cx="9144000"/>
  <p:notesSz cx="6858000" cy="9144000"/>
  <p:embeddedFontLst>
    <p:embeddedFont>
      <p:font typeface="Raleway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7D2CC97-2C9E-488B-8FC9-CD17B729B5D0}">
  <a:tblStyle styleId="{C7D2CC97-2C9E-488B-8FC9-CD17B729B5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Lato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Raleway-bold.fntdata"/><Relationship Id="rId32" Type="http://schemas.openxmlformats.org/officeDocument/2006/relationships/slide" Target="slides/slide26.xml"/><Relationship Id="rId76" Type="http://schemas.openxmlformats.org/officeDocument/2006/relationships/font" Target="fonts/Raleway-regular.fntdata"/><Relationship Id="rId35" Type="http://schemas.openxmlformats.org/officeDocument/2006/relationships/slide" Target="slides/slide29.xml"/><Relationship Id="rId79" Type="http://schemas.openxmlformats.org/officeDocument/2006/relationships/font" Target="fonts/Raleway-boldItalic.fntdata"/><Relationship Id="rId34" Type="http://schemas.openxmlformats.org/officeDocument/2006/relationships/slide" Target="slides/slide28.xml"/><Relationship Id="rId78" Type="http://schemas.openxmlformats.org/officeDocument/2006/relationships/font" Target="fonts/Raleway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0842eff60_0_3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0842eff60_0_3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5811bf3d4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5811bf3d4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811bf3d4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811bf3d4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5811bf3d4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5811bf3d4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5acdb9c6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5acdb9c6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5acdb9c6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5acdb9c6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5811bf3d4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5811bf3d4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5910625d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5910625d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5910625d2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5910625d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5acdb9c6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5acdb9c6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0842eff60_5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0842eff60_5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842eff60_0_4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842eff60_0_4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0842eff60_5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0842eff60_5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842eff60_5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842eff60_5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0842eff60_5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0842eff60_5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5811bf3d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5811bf3d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842eff60_5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0842eff60_5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0842eff60_5_1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0842eff60_5_1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842eff60_5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842eff60_5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0842eff60_5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0842eff60_5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59e2dee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59e2dee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9e2dee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59e2dee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0842eff60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0842eff60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59e2dee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59e2dee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0842eff60_5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0842eff60_5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0842eff60_5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0842eff60_5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842eff60_5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0842eff60_5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0842eff60_5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0842eff60_5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5af43a09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5af43a09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5811bf3d4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5811bf3d4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811bf3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811bf3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5811bf3d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5811bf3d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5811bf3d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5811bf3d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0842eff6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0842eff6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5811bf3d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5811bf3d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59e2deee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59e2deee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59e2deee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59e2deee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59e2deee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59e2deee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59e2dee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59e2dee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59e2deee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659e2deee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59e2deee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59e2deee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5811bf3d4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65811bf3d4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5811bf3d4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65811bf3d4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811bf3d4_1_3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811bf3d4_1_3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0842eff60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0842eff60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5811bf3d4_1_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65811bf3d4_1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59e2deee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59e2deee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59e2deee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59e2deee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59e2deee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59e2deee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59e2deee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59e2deee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5acdb9c6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5acdb9c6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5811bf3d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5811bf3d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5811bf3d4_1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65811bf3d4_1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65811bf3d4_1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65811bf3d4_1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659e2deee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659e2deee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0842eff60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0842eff60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5acdb9c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5acdb9c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59e2deee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59e2deee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659e2deee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659e2deee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0960bf3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70960bf3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0960bf3d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0960bf3d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0960bf3d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0960bf3d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70960bf3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70960bf3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70960bf3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70960bf3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70960bf3d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70960bf3d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0960bf3d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0960bf3d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960bf3d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960bf3d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5acdb9c6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5acdb9c6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0842eff60_5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0842eff60_5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png"/><Relationship Id="rId4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Relationship Id="rId5" Type="http://schemas.openxmlformats.org/officeDocument/2006/relationships/image" Target="../media/image24.jpg"/><Relationship Id="rId6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gif"/><Relationship Id="rId4" Type="http://schemas.openxmlformats.org/officeDocument/2006/relationships/image" Target="../media/image42.gif"/><Relationship Id="rId5" Type="http://schemas.openxmlformats.org/officeDocument/2006/relationships/image" Target="../media/image45.gif"/><Relationship Id="rId6" Type="http://schemas.openxmlformats.org/officeDocument/2006/relationships/image" Target="../media/image4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gif"/><Relationship Id="rId4" Type="http://schemas.openxmlformats.org/officeDocument/2006/relationships/image" Target="../media/image3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Relationship Id="rId4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Relationship Id="rId4" Type="http://schemas.openxmlformats.org/officeDocument/2006/relationships/image" Target="../media/image1.gif"/><Relationship Id="rId5" Type="http://schemas.openxmlformats.org/officeDocument/2006/relationships/image" Target="../media/image3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200"/>
              <a:t>Human Action Recognition and Localization in videos</a:t>
            </a:r>
            <a:endParaRPr sz="32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Stathis Galanakis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Example of using an Object Detector: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675" y="2853425"/>
            <a:ext cx="3175378" cy="19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853425"/>
            <a:ext cx="3178775" cy="19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/>
          <p:nvPr/>
        </p:nvSpPr>
        <p:spPr>
          <a:xfrm>
            <a:off x="4237300" y="3583075"/>
            <a:ext cx="6693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Faster RCNN:</a:t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729325" y="2078875"/>
            <a:ext cx="37743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It is consisted of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First Convolutional Layers of a pre-trained CNN (VGG, ResNet101)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 RPN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 Classifier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802" y="1272650"/>
            <a:ext cx="3654050" cy="36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735650" y="3670850"/>
            <a:ext cx="3729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Purpose of the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RPN :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To propose areas in the image, which are likely to contain an object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1447725" y="3060975"/>
            <a:ext cx="441300" cy="21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4877300" y="2111275"/>
            <a:ext cx="2140800" cy="78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Example of using the RPN: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63" y="1905364"/>
            <a:ext cx="1576499" cy="280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638" y="1905350"/>
            <a:ext cx="1576499" cy="28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/>
          <p:nvPr/>
        </p:nvSpPr>
        <p:spPr>
          <a:xfrm>
            <a:off x="3983537" y="3016150"/>
            <a:ext cx="1176900" cy="5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RPN’s structure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729450" y="1952250"/>
            <a:ext cx="37743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RPN is consisted of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2D Convolutional Layers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Scoring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Regression Layer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150" y="1218800"/>
            <a:ext cx="327847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29450" y="2986500"/>
            <a:ext cx="4894500" cy="20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RPN’s steps: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VGG’s features are given as input to the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2D Conv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For every pixel, k (k=9) boxes  are used for proposals (3 scales, 3 aspect ratios)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scoring layer outputs confidence score whether there is an item or not.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regression laye outputs 4 coords for each anchor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RPN’s structure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752" y="1869425"/>
            <a:ext cx="3843873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729450" y="1952250"/>
            <a:ext cx="37743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RPN is consisted of: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2D Convolutional Layers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Scoring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Regression Layer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729450" y="2986500"/>
            <a:ext cx="4894500" cy="20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RPN’s steps: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VGG’s features are given as input to the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2D Conv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For every pixel, k (k=9) boxes  are used for proposals (3 scales, 3 aspect ratios)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scoring layer outputs confidence score whether there is an item or not.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regression laye outputs 4 coords for each anchor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Roi Align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729325" y="2078875"/>
            <a:ext cx="4063500" cy="29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Introduced by</a:t>
            </a:r>
            <a:r>
              <a:rPr lang="el" sz="1400">
                <a:solidFill>
                  <a:srgbClr val="434343"/>
                </a:solidFill>
              </a:rPr>
              <a:t> Mask-RCNN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Used for extracting feature maps 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with fixed sized using variable size region proposals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Used instead of Roi Pooling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Instead of max pooling (Roi Pooling), it uses  bilinear </a:t>
            </a:r>
            <a:r>
              <a:rPr lang="el" sz="1400">
                <a:solidFill>
                  <a:srgbClr val="434343"/>
                </a:solidFill>
              </a:rPr>
              <a:t>interpolation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It increased results’ performance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849" y="678621"/>
            <a:ext cx="5142124" cy="1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575" y="1914950"/>
            <a:ext cx="3774300" cy="296696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730000" y="1318650"/>
            <a:ext cx="62070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Non maximum suppression algorithm (NMS)</a:t>
            </a:r>
            <a:endParaRPr/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721225" y="2449675"/>
            <a:ext cx="3435000" cy="19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Usage : Deletes </a:t>
            </a:r>
            <a:r>
              <a:rPr lang="el" sz="1400">
                <a:solidFill>
                  <a:srgbClr val="434343"/>
                </a:solidFill>
              </a:rPr>
              <a:t>overlapping</a:t>
            </a:r>
            <a:r>
              <a:rPr lang="el" sz="1400">
                <a:solidFill>
                  <a:srgbClr val="434343"/>
                </a:solidFill>
              </a:rPr>
              <a:t> predictions that represent the same object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Reduces </a:t>
            </a:r>
            <a:r>
              <a:rPr lang="el" sz="1400">
                <a:solidFill>
                  <a:srgbClr val="434343"/>
                </a:solidFill>
              </a:rPr>
              <a:t>noticeably</a:t>
            </a:r>
            <a:r>
              <a:rPr lang="el" sz="1400">
                <a:solidFill>
                  <a:srgbClr val="434343"/>
                </a:solidFill>
              </a:rPr>
              <a:t> the number of False Positives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000" y="2117050"/>
            <a:ext cx="2577835" cy="25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730000" y="1318650"/>
            <a:ext cx="62070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Non maximum suppression algorithm (NMS)</a:t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000" y="2117050"/>
            <a:ext cx="2577824" cy="259054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721225" y="2449675"/>
            <a:ext cx="3435000" cy="19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Usage : Deletes overlapping predictions that represent the same object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Reduces noticeably the number of False Positives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Losses &amp; Metrics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/>
              <a:t>Losses: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Cross-Entropy Loss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Smooth-L1 Loss</a:t>
            </a:r>
            <a:endParaRPr sz="1400"/>
          </a:p>
        </p:txBody>
      </p:sp>
      <p:sp>
        <p:nvSpPr>
          <p:cNvPr id="230" name="Google Shape;230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/>
              <a:t>Metrics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Intersection Over Union (IoU)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Recall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mean Average Precision (mAP)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Mean Average Best Overlap (MABO)</a:t>
            </a:r>
            <a:endParaRPr sz="1400"/>
          </a:p>
        </p:txBody>
      </p:sp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Network’s structure</a:t>
            </a:r>
            <a:endParaRPr/>
          </a:p>
        </p:txBody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Outline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81575" y="1928400"/>
            <a:ext cx="7688700" cy="30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l" sz="1600">
                <a:solidFill>
                  <a:srgbClr val="434343"/>
                </a:solidFill>
              </a:rPr>
              <a:t>Introduction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l" sz="1600">
                <a:solidFill>
                  <a:srgbClr val="434343"/>
                </a:solidFill>
              </a:rPr>
              <a:t>Background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l" sz="1600">
                <a:solidFill>
                  <a:srgbClr val="434343"/>
                </a:solidFill>
              </a:rPr>
              <a:t>Network’s structure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l" sz="1600">
                <a:solidFill>
                  <a:srgbClr val="434343"/>
                </a:solidFill>
              </a:rPr>
              <a:t>Conclusion - Feature steps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Model’s structure</a:t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5421675" y="1078900"/>
            <a:ext cx="3384000" cy="494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6485700" y="4116325"/>
            <a:ext cx="1126200" cy="594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729450" y="1909700"/>
            <a:ext cx="51558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3D ResNet34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Tube Proposal Network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Classifier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 Datasets: JHMDB, UCF-101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Based on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AutoNum type="arabicPeriod"/>
            </a:pPr>
            <a:r>
              <a:rPr lang="el" sz="1000">
                <a:solidFill>
                  <a:srgbClr val="434343"/>
                </a:solidFill>
              </a:rPr>
              <a:t>R. Hou C. Chen. and M. Shah “Tube Convolutional Neural Network (T-CNN) for Action Detection in Videos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AutoNum type="arabicPeriod"/>
            </a:pPr>
            <a:r>
              <a:rPr lang="el" sz="1000">
                <a:solidFill>
                  <a:srgbClr val="434343"/>
                </a:solidFill>
              </a:rPr>
              <a:t>R. Girdhar et al. “Detect-and-Track: Efficient Pose Estimation in Videos”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AutoNum type="arabicPeriod"/>
            </a:pPr>
            <a:r>
              <a:rPr lang="el" sz="1000">
                <a:solidFill>
                  <a:srgbClr val="434343"/>
                </a:solidFill>
              </a:rPr>
              <a:t>S. Ren et al. “Faster R-CNN: Towards Real-Time Object Detection with Region Proposal Networks”.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AutoNum type="arabicPeriod"/>
            </a:pPr>
            <a:r>
              <a:rPr lang="el" sz="1000">
                <a:solidFill>
                  <a:srgbClr val="434343"/>
                </a:solidFill>
              </a:rPr>
              <a:t>Jianwei Yang et al. “A Faster Pytorch Implementation of Faster R-CNN”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AutoNum type="arabicPeriod"/>
            </a:pPr>
            <a:r>
              <a:rPr lang="el" sz="1000">
                <a:solidFill>
                  <a:srgbClr val="434343"/>
                </a:solidFill>
              </a:rPr>
              <a:t>Bo Hu et al. “Progress Regression RNN for Online Spatial-Temporal Action Localization in Unconstrained Videos”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6552025" y="2911975"/>
            <a:ext cx="1059900" cy="594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116" y="385600"/>
            <a:ext cx="3072008" cy="43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/>
          <p:nvPr/>
        </p:nvSpPr>
        <p:spPr>
          <a:xfrm>
            <a:off x="5421675" y="1573300"/>
            <a:ext cx="3384000" cy="59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el"/>
              <a:t>ResNet </a:t>
            </a:r>
            <a:r>
              <a:rPr lang="el">
                <a:latin typeface="Arial"/>
                <a:ea typeface="Arial"/>
                <a:cs typeface="Arial"/>
                <a:sym typeface="Arial"/>
              </a:rPr>
              <a:t>34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729325" y="2078875"/>
            <a:ext cx="6296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We extract the </a:t>
            </a:r>
            <a:r>
              <a:rPr lang="el" sz="1400">
                <a:solidFill>
                  <a:srgbClr val="434343"/>
                </a:solidFill>
              </a:rPr>
              <a:t>3 first  Layer group  from a  pre-trained model, trained at Kinetics dataset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Trained for sample duration = 16 frames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Frame size = (112, 112)</a:t>
            </a:r>
            <a:endParaRPr sz="14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900" y="3535538"/>
            <a:ext cx="66675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/>
          <p:nvPr/>
        </p:nvSpPr>
        <p:spPr>
          <a:xfrm>
            <a:off x="1346200" y="3579700"/>
            <a:ext cx="5097900" cy="136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259" name="Google Shape;259;p33"/>
          <p:cNvSpPr txBox="1"/>
          <p:nvPr/>
        </p:nvSpPr>
        <p:spPr>
          <a:xfrm>
            <a:off x="222100" y="70150"/>
            <a:ext cx="134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3D ResNet 34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Video preparation</a:t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729450" y="1942075"/>
            <a:ext cx="7512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Need for fixed input size per frame </a:t>
            </a:r>
            <a:r>
              <a:rPr lang="el" sz="1400">
                <a:solidFill>
                  <a:srgbClr val="434343"/>
                </a:solidFill>
              </a:rPr>
              <a:t>→ Resize video frame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Need for maintaining frame’s aspect ratio  → Zero padding either up and down either left and right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964275"/>
            <a:ext cx="2562600" cy="192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680000" dist="19050">
              <a:srgbClr val="000000"/>
            </a:outerShdw>
          </a:effectLst>
        </p:spPr>
      </p:pic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275" y="3087378"/>
            <a:ext cx="1675775" cy="1675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268" name="Google Shape;268;p34"/>
          <p:cNvSpPr/>
          <p:nvPr/>
        </p:nvSpPr>
        <p:spPr>
          <a:xfrm>
            <a:off x="4279350" y="3657650"/>
            <a:ext cx="1299600" cy="5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222100" y="70150"/>
            <a:ext cx="134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3D ResNet 34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991" y="385600"/>
            <a:ext cx="3072008" cy="43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/>
          <p:nvPr/>
        </p:nvSpPr>
        <p:spPr>
          <a:xfrm>
            <a:off x="2880000" y="10862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2880000" y="15806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Tube proposal Network (TPN)</a:t>
            </a:r>
            <a:endParaRPr/>
          </a:p>
        </p:txBody>
      </p:sp>
      <p:sp>
        <p:nvSpPr>
          <p:cNvPr id="284" name="Google Shape;284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Usage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729450" y="2078875"/>
            <a:ext cx="76887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➔"/>
            </a:pPr>
            <a:r>
              <a:rPr lang="el" sz="1400">
                <a:solidFill>
                  <a:srgbClr val="434343"/>
                </a:solidFill>
              </a:rPr>
              <a:t>Input</a:t>
            </a:r>
            <a:r>
              <a:rPr lang="el" sz="1400">
                <a:solidFill>
                  <a:srgbClr val="434343"/>
                </a:solidFill>
              </a:rPr>
              <a:t>: Feature maps extracted from videos 16 frames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➔"/>
            </a:pPr>
            <a:r>
              <a:rPr lang="el" sz="1400">
                <a:solidFill>
                  <a:srgbClr val="434343"/>
                </a:solidFill>
              </a:rPr>
              <a:t>Output: Sequences of 2D bounding boxes, which are likely to contain a performed action.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These sequences are named </a:t>
            </a:r>
            <a:r>
              <a:rPr b="1" lang="el" sz="1400">
                <a:solidFill>
                  <a:srgbClr val="434343"/>
                </a:solidFill>
              </a:rPr>
              <a:t>Tubes of Interest (ToIs)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725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671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17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5563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296" name="Google Shape;296;p37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729450" y="2078875"/>
            <a:ext cx="7688700" cy="26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The a</a:t>
            </a:r>
            <a:r>
              <a:rPr lang="el" sz="1400">
                <a:solidFill>
                  <a:srgbClr val="434343"/>
                </a:solidFill>
              </a:rPr>
              <a:t>nchors are considered as 6-dim vectors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(x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y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t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x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, y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, t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 )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DImensions </a:t>
            </a:r>
            <a:r>
              <a:rPr lang="el" sz="1400">
                <a:solidFill>
                  <a:srgbClr val="434343"/>
                </a:solidFill>
              </a:rPr>
              <a:t>(x-y-t) are </a:t>
            </a:r>
            <a:r>
              <a:rPr lang="el" sz="1400">
                <a:solidFill>
                  <a:srgbClr val="434343"/>
                </a:solidFill>
              </a:rPr>
              <a:t>changeable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60 anchors are used for every pixel of the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feature map: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5  scales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3 aspect ratios : 1:1, 1:2, 2:1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4 durations: 16, 12, 8 and 4 frame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The same anchors  are used for both datasets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in order to be able to generalize our approach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02" name="Google Shape;30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 - 1</a:t>
            </a:r>
            <a:r>
              <a:rPr baseline="30000" lang="el"/>
              <a:t>st</a:t>
            </a:r>
            <a:r>
              <a:rPr lang="el"/>
              <a:t> approach</a:t>
            </a:r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11" y="2078876"/>
            <a:ext cx="3355439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05" name="Google Shape;305;p38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 txBox="1"/>
          <p:nvPr>
            <p:ph type="title"/>
          </p:nvPr>
        </p:nvSpPr>
        <p:spPr>
          <a:xfrm>
            <a:off x="730000" y="1318650"/>
            <a:ext cx="33009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structure</a:t>
            </a:r>
            <a:endParaRPr/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3D Convolutional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Scoring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Regression Layer</a:t>
            </a:r>
            <a:endParaRPr sz="1400"/>
          </a:p>
        </p:txBody>
      </p:sp>
      <p:sp>
        <p:nvSpPr>
          <p:cNvPr id="313" name="Google Shape;313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14" name="Google Shape;314;p39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>
            <p:ph type="title"/>
          </p:nvPr>
        </p:nvSpPr>
        <p:spPr>
          <a:xfrm>
            <a:off x="730000" y="1318650"/>
            <a:ext cx="4783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322" name="Google Shape;322;p40"/>
          <p:cNvSpPr/>
          <p:nvPr/>
        </p:nvSpPr>
        <p:spPr>
          <a:xfrm>
            <a:off x="2016250" y="1837950"/>
            <a:ext cx="6467100" cy="18444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3D Convolutional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Scoring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Regression Layer</a:t>
            </a:r>
            <a:endParaRPr sz="1400"/>
          </a:p>
        </p:txBody>
      </p:sp>
      <p:sp>
        <p:nvSpPr>
          <p:cNvPr id="326" name="Google Shape;326;p40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/>
          <p:nvPr/>
        </p:nvSpPr>
        <p:spPr>
          <a:xfrm>
            <a:off x="5513800" y="1693925"/>
            <a:ext cx="3086100" cy="19884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34" name="Google Shape;334;p41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41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3D Convolutional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Scoring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Regression Layer</a:t>
            </a:r>
            <a:endParaRPr sz="1400"/>
          </a:p>
        </p:txBody>
      </p:sp>
      <p:sp>
        <p:nvSpPr>
          <p:cNvPr id="336" name="Google Shape;336;p41"/>
          <p:cNvSpPr txBox="1"/>
          <p:nvPr>
            <p:ph type="title"/>
          </p:nvPr>
        </p:nvSpPr>
        <p:spPr>
          <a:xfrm>
            <a:off x="730000" y="1318650"/>
            <a:ext cx="4783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337" name="Google Shape;337;p41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44" name="Google Shape;344;p42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2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3D Convolutional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Scoring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Regression Layer</a:t>
            </a:r>
            <a:endParaRPr sz="1400"/>
          </a:p>
        </p:txBody>
      </p:sp>
      <p:sp>
        <p:nvSpPr>
          <p:cNvPr id="346" name="Google Shape;346;p42"/>
          <p:cNvSpPr txBox="1"/>
          <p:nvPr>
            <p:ph type="title"/>
          </p:nvPr>
        </p:nvSpPr>
        <p:spPr>
          <a:xfrm>
            <a:off x="730000" y="1318650"/>
            <a:ext cx="4783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347" name="Google Shape;347;p42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type="title"/>
          </p:nvPr>
        </p:nvSpPr>
        <p:spPr>
          <a:xfrm>
            <a:off x="729450" y="1318650"/>
            <a:ext cx="306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Training </a:t>
            </a:r>
            <a:endParaRPr/>
          </a:p>
        </p:txBody>
      </p:sp>
      <p:sp>
        <p:nvSpPr>
          <p:cNvPr id="353" name="Google Shape;353;p43"/>
          <p:cNvSpPr txBox="1"/>
          <p:nvPr/>
        </p:nvSpPr>
        <p:spPr>
          <a:xfrm>
            <a:off x="729450" y="1817750"/>
            <a:ext cx="68256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AutoNum type="arabicPeriod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randomly choose 16 frame from every video and their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corresponding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groundtruth boxes.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AutoNum type="arabicPeriod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Groundtruth action tubes are converted to  groundtruth cuboids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AutoNum type="arabicPeriod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Anchors are compared with groundtruth cuboids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AutoNum type="arabicPeriod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Training loss 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025" y="3325100"/>
            <a:ext cx="5163950" cy="16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800" y="2777313"/>
            <a:ext cx="3546300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3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Modified Intersection Over Union (m-IoU)</a:t>
            </a:r>
            <a:endParaRPr/>
          </a:p>
        </p:txBody>
      </p:sp>
      <p:sp>
        <p:nvSpPr>
          <p:cNvPr id="364" name="Google Shape;364;p44"/>
          <p:cNvSpPr txBox="1"/>
          <p:nvPr/>
        </p:nvSpPr>
        <p:spPr>
          <a:xfrm>
            <a:off x="897475" y="2214275"/>
            <a:ext cx="42741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Standard IoU for volumes: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Calculates overlap score between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b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cuboids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x-y dims are equal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importance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as  t-dim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Modified-IoU: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Changes importance between t-dim and x-y dims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625" y="2054675"/>
            <a:ext cx="3667625" cy="197670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5723275" y="3619375"/>
            <a:ext cx="390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l">
                <a:latin typeface="Lato"/>
                <a:ea typeface="Lato"/>
                <a:cs typeface="Lato"/>
                <a:sym typeface="Lato"/>
              </a:rPr>
              <a:t>m-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68" name="Google Shape;368;p44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mIoU - Results</a:t>
            </a: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125" y="1938138"/>
            <a:ext cx="3257725" cy="12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/>
        </p:nvSpPr>
        <p:spPr>
          <a:xfrm>
            <a:off x="787100" y="1961250"/>
            <a:ext cx="36930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mIoU performs better at Dataset UCF-101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Dataset JHMDB isn’t affected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78" name="Google Shape;378;p45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550" y="1318650"/>
            <a:ext cx="4453476" cy="34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Improving TPN</a:t>
            </a:r>
            <a:endParaRPr/>
          </a:p>
        </p:txBody>
      </p:sp>
      <p:sp>
        <p:nvSpPr>
          <p:cNvPr id="386" name="Google Shape;386;p46"/>
          <p:cNvSpPr txBox="1"/>
          <p:nvPr/>
        </p:nvSpPr>
        <p:spPr>
          <a:xfrm>
            <a:off x="654750" y="1927225"/>
            <a:ext cx="49656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Most actions last more than 16 frames.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add 1 Scoring and 1 Regression Layer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2 approaches for «compressing» time dimension context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3D Convolutional Layer,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kernel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(16,1,1), stride 1, no pad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Avg pool + 2D Convolutional Layer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75" y="4016625"/>
            <a:ext cx="3611225" cy="9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/>
        </p:nvSpPr>
        <p:spPr>
          <a:xfrm>
            <a:off x="765075" y="3751825"/>
            <a:ext cx="2743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New Training Loss formula: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6"/>
          <p:cNvSpPr/>
          <p:nvPr/>
        </p:nvSpPr>
        <p:spPr>
          <a:xfrm>
            <a:off x="7135300" y="3292300"/>
            <a:ext cx="1851300" cy="14745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6"/>
          <p:cNvSpPr/>
          <p:nvPr/>
        </p:nvSpPr>
        <p:spPr>
          <a:xfrm>
            <a:off x="6709725" y="4016625"/>
            <a:ext cx="425700" cy="7413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6"/>
          <p:cNvSpPr/>
          <p:nvPr/>
        </p:nvSpPr>
        <p:spPr>
          <a:xfrm>
            <a:off x="2492450" y="4060825"/>
            <a:ext cx="1803600" cy="7413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6"/>
          <p:cNvSpPr/>
          <p:nvPr/>
        </p:nvSpPr>
        <p:spPr>
          <a:xfrm>
            <a:off x="2151975" y="4402200"/>
            <a:ext cx="340500" cy="5352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6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550" y="1318650"/>
            <a:ext cx="4453476" cy="34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75" y="4016625"/>
            <a:ext cx="3611225" cy="9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η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προσέγγιση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4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Improving TPN</a:t>
            </a:r>
            <a:endParaRPr/>
          </a:p>
        </p:txBody>
      </p:sp>
      <p:sp>
        <p:nvSpPr>
          <p:cNvPr id="406" name="Google Shape;406;p47"/>
          <p:cNvSpPr txBox="1"/>
          <p:nvPr/>
        </p:nvSpPr>
        <p:spPr>
          <a:xfrm>
            <a:off x="654750" y="1927225"/>
            <a:ext cx="49656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Most actions last more than 16 frames.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add 1 Scoring and 1 Regression Layer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2 approaches for «compressing» time dimension context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3D Convolutional Layer, kernel (16,1,1), stride 1, no pad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Avg pool + 2D Convolutional Layer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47"/>
          <p:cNvSpPr txBox="1"/>
          <p:nvPr/>
        </p:nvSpPr>
        <p:spPr>
          <a:xfrm>
            <a:off x="765075" y="3751825"/>
            <a:ext cx="2743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New Training Loss formula: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05325"/>
            <a:ext cx="4053275" cy="16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</a:t>
            </a:r>
            <a:endParaRPr/>
          </a:p>
        </p:txBody>
      </p:sp>
      <p:sp>
        <p:nvSpPr>
          <p:cNvPr id="414" name="Google Shape;414;p48"/>
          <p:cNvSpPr txBox="1"/>
          <p:nvPr/>
        </p:nvSpPr>
        <p:spPr>
          <a:xfrm>
            <a:off x="729450" y="3819300"/>
            <a:ext cx="68919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For dataset JHMDB,  Avg pooling + 2D Conv Layer performs slightly better,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For dataset UCF-101 we get about the same results (+0.005)</a:t>
            </a:r>
            <a:b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8"/>
          <p:cNvSpPr/>
          <p:nvPr/>
        </p:nvSpPr>
        <p:spPr>
          <a:xfrm>
            <a:off x="3630300" y="3112375"/>
            <a:ext cx="941700" cy="24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8"/>
          <p:cNvSpPr/>
          <p:nvPr/>
        </p:nvSpPr>
        <p:spPr>
          <a:xfrm>
            <a:off x="3586650" y="2620675"/>
            <a:ext cx="941700" cy="24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18" name="Google Shape;418;p48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800" y="3258945"/>
            <a:ext cx="3576724" cy="15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800" y="3258945"/>
            <a:ext cx="3576724" cy="15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800" y="1068899"/>
            <a:ext cx="3576724" cy="152932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9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Adding Regressor</a:t>
            </a:r>
            <a:endParaRPr/>
          </a:p>
        </p:txBody>
      </p:sp>
      <p:sp>
        <p:nvSpPr>
          <p:cNvPr id="428" name="Google Shape;428;p49"/>
          <p:cNvSpPr txBox="1"/>
          <p:nvPr/>
        </p:nvSpPr>
        <p:spPr>
          <a:xfrm>
            <a:off x="809200" y="1934763"/>
            <a:ext cx="39873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2 architectures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Goal: converting cuboids into sequences of 2D bounding boxes, one per frame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Smooth-L1 loss as training loss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Training loss 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6091661" y="515950"/>
            <a:ext cx="1383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6091649" y="2780675"/>
            <a:ext cx="14481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1" name="Google Shape;43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200" y="3515083"/>
            <a:ext cx="3762650" cy="127319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33" name="Google Shape;433;p49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49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</a:t>
            </a:r>
            <a:endParaRPr/>
          </a:p>
        </p:txBody>
      </p: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575" y="2693250"/>
            <a:ext cx="4426671" cy="121720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0"/>
          <p:cNvSpPr txBox="1"/>
          <p:nvPr/>
        </p:nvSpPr>
        <p:spPr>
          <a:xfrm>
            <a:off x="729450" y="1977475"/>
            <a:ext cx="38427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use the following metrics: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b="1"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Cuboid Recall,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recall between</a:t>
            </a:r>
            <a:b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cuboids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b="1"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Single frame Recall,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final recall in ToI level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b="1"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Follow-up Single Frame Recall,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recall</a:t>
            </a:r>
            <a:b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regarding only “good” cuboids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lose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about 30%-40% from “good” Cuboids during the conversion.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43" name="Google Shape;443;p50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4" name="Google Shape;4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500" y="1318652"/>
            <a:ext cx="4666825" cy="1381623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0"/>
          <p:cNvSpPr/>
          <p:nvPr/>
        </p:nvSpPr>
        <p:spPr>
          <a:xfrm>
            <a:off x="7856625" y="1559550"/>
            <a:ext cx="618000" cy="70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0"/>
          <p:cNvSpPr/>
          <p:nvPr/>
        </p:nvSpPr>
        <p:spPr>
          <a:xfrm>
            <a:off x="7856625" y="2903700"/>
            <a:ext cx="618000" cy="70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0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 txBox="1"/>
          <p:nvPr>
            <p:ph idx="1" type="body"/>
          </p:nvPr>
        </p:nvSpPr>
        <p:spPr>
          <a:xfrm>
            <a:off x="729450" y="1961175"/>
            <a:ext cx="7688700" cy="27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</a:t>
            </a:r>
            <a:r>
              <a:rPr lang="el" sz="1400">
                <a:solidFill>
                  <a:srgbClr val="434343"/>
                </a:solidFill>
              </a:rPr>
              <a:t>nchors : as 4k-dim vectors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(x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y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</a:t>
            </a:r>
            <a:r>
              <a:rPr lang="el" sz="1400">
                <a:solidFill>
                  <a:srgbClr val="434343"/>
                </a:solidFill>
              </a:rPr>
              <a:t>x’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y’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x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, y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, x’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, …, y’</a:t>
            </a:r>
            <a:r>
              <a:rPr baseline="-25000" lang="el" sz="1400">
                <a:solidFill>
                  <a:srgbClr val="434343"/>
                </a:solidFill>
              </a:rPr>
              <a:t>k</a:t>
            </a:r>
            <a:r>
              <a:rPr lang="el" sz="1400">
                <a:solidFill>
                  <a:srgbClr val="434343"/>
                </a:solidFill>
              </a:rPr>
              <a:t> 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x-y dims are </a:t>
            </a:r>
            <a:r>
              <a:rPr lang="el" sz="1400">
                <a:solidFill>
                  <a:srgbClr val="434343"/>
                </a:solidFill>
              </a:rPr>
              <a:t>changeable</a:t>
            </a:r>
            <a:r>
              <a:rPr lang="el" sz="1400">
                <a:solidFill>
                  <a:srgbClr val="434343"/>
                </a:solidFill>
              </a:rPr>
              <a:t>, t-dim is fixed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Anchors with smaller duration are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written are anchors with zeroed values outside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the time limits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Advantage: We get ToIs </a:t>
            </a:r>
            <a:r>
              <a:rPr lang="el" sz="1400">
                <a:solidFill>
                  <a:srgbClr val="434343"/>
                </a:solidFill>
              </a:rPr>
              <a:t>immediately</a:t>
            </a:r>
            <a:r>
              <a:rPr lang="el" sz="1400">
                <a:solidFill>
                  <a:srgbClr val="434343"/>
                </a:solidFill>
              </a:rPr>
              <a:t>, without 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using </a:t>
            </a:r>
            <a:r>
              <a:rPr lang="el" sz="1400">
                <a:solidFill>
                  <a:srgbClr val="434343"/>
                </a:solidFill>
              </a:rPr>
              <a:t>necessarily</a:t>
            </a:r>
            <a:r>
              <a:rPr lang="el" sz="1400">
                <a:solidFill>
                  <a:srgbClr val="434343"/>
                </a:solidFill>
              </a:rPr>
              <a:t> a </a:t>
            </a:r>
            <a:r>
              <a:rPr lang="el" sz="1400">
                <a:solidFill>
                  <a:srgbClr val="434343"/>
                </a:solidFill>
              </a:rPr>
              <a:t>Regressor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Training Loss :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453" name="Google Shape;453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 - 2</a:t>
            </a:r>
            <a:r>
              <a:rPr baseline="30000" lang="el"/>
              <a:t>nd</a:t>
            </a:r>
            <a:r>
              <a:rPr lang="el"/>
              <a:t> approach </a:t>
            </a:r>
            <a:endParaRPr/>
          </a:p>
        </p:txBody>
      </p:sp>
      <p:pic>
        <p:nvPicPr>
          <p:cNvPr id="454" name="Google Shape;4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340" y="1853850"/>
            <a:ext cx="3101810" cy="24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56" name="Google Shape;456;p51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51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250" y="4288463"/>
            <a:ext cx="3546300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Task description: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904825" y="3052900"/>
            <a:ext cx="5598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794500" y="2059800"/>
            <a:ext cx="70107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area of human action recognition and localization has 2 main goals</a:t>
            </a:r>
            <a:r>
              <a:rPr lang="el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</a:pPr>
            <a:r>
              <a:rPr lang="el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Automatically detect and classify any human activity, which appears in a video.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</a:pPr>
            <a:r>
              <a:rPr lang="el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Automatically locate in the video, where the previous actions are performed.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464" name="Google Shape;464;p52"/>
          <p:cNvSpPr txBox="1"/>
          <p:nvPr>
            <p:ph idx="1" type="body"/>
          </p:nvPr>
        </p:nvSpPr>
        <p:spPr>
          <a:xfrm>
            <a:off x="729450" y="2078875"/>
            <a:ext cx="319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</a:t>
            </a:r>
            <a:r>
              <a:rPr lang="el" sz="1400">
                <a:solidFill>
                  <a:srgbClr val="434343"/>
                </a:solidFill>
              </a:rPr>
              <a:t>features extracted from 3D ResNet are given to 3D Conv Layer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600" y="722550"/>
            <a:ext cx="4860951" cy="3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2"/>
          <p:cNvSpPr/>
          <p:nvPr/>
        </p:nvSpPr>
        <p:spPr>
          <a:xfrm>
            <a:off x="3742600" y="2395850"/>
            <a:ext cx="5372700" cy="21519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2"/>
          <p:cNvSpPr/>
          <p:nvPr/>
        </p:nvSpPr>
        <p:spPr>
          <a:xfrm>
            <a:off x="5944150" y="1604750"/>
            <a:ext cx="969600" cy="7911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69" name="Google Shape;469;p52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52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600" y="722550"/>
            <a:ext cx="4860951" cy="3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3"/>
          <p:cNvSpPr/>
          <p:nvPr/>
        </p:nvSpPr>
        <p:spPr>
          <a:xfrm>
            <a:off x="3929250" y="1906525"/>
            <a:ext cx="1817700" cy="26412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3"/>
          <p:cNvSpPr/>
          <p:nvPr/>
        </p:nvSpPr>
        <p:spPr>
          <a:xfrm>
            <a:off x="7146025" y="2058950"/>
            <a:ext cx="2121600" cy="26412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79" name="Google Shape;479;p53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53"/>
          <p:cNvSpPr txBox="1"/>
          <p:nvPr>
            <p:ph idx="1" type="body"/>
          </p:nvPr>
        </p:nvSpPr>
        <p:spPr>
          <a:xfrm>
            <a:off x="729450" y="2078875"/>
            <a:ext cx="3282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features extracted from 3D ResNet are given to 3D Conv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In order to get features for each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duration, we use pooling with kernel </a:t>
            </a:r>
            <a:r>
              <a:rPr i="1" lang="el" sz="1400">
                <a:solidFill>
                  <a:srgbClr val="434343"/>
                </a:solidFill>
              </a:rPr>
              <a:t>(durαtion,1,1)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481" name="Google Shape;481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482" name="Google Shape;482;p53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/>
          <p:nvPr>
            <p:ph idx="1" type="body"/>
          </p:nvPr>
        </p:nvSpPr>
        <p:spPr>
          <a:xfrm>
            <a:off x="729450" y="2078875"/>
            <a:ext cx="31998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features extracted from 3D ResNet are given to 3D Conv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In order to get features for each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duration, we use pooling with kernel </a:t>
            </a:r>
            <a:r>
              <a:rPr i="1" lang="el" sz="1400">
                <a:solidFill>
                  <a:srgbClr val="434343"/>
                </a:solidFill>
              </a:rPr>
              <a:t>(durαtion,1,1)</a:t>
            </a:r>
            <a:endParaRPr i="1"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Finally, the  features are fed to 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corresponding  scoring and regression layers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600" y="722550"/>
            <a:ext cx="4860951" cy="3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90" name="Google Shape;490;p54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492" name="Google Shape;492;p54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</a:t>
            </a:r>
            <a:endParaRPr/>
          </a:p>
        </p:txBody>
      </p:sp>
      <p:sp>
        <p:nvSpPr>
          <p:cNvPr id="498" name="Google Shape;498;p55"/>
          <p:cNvSpPr txBox="1"/>
          <p:nvPr>
            <p:ph idx="1" type="body"/>
          </p:nvPr>
        </p:nvSpPr>
        <p:spPr>
          <a:xfrm>
            <a:off x="729450" y="3511300"/>
            <a:ext cx="76887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J</a:t>
            </a:r>
            <a:r>
              <a:rPr lang="el" sz="1400">
                <a:solidFill>
                  <a:srgbClr val="434343"/>
                </a:solidFill>
              </a:rPr>
              <a:t>HMDB    → Improvement by     1%      (80.22% previously)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UCF-101 → Improvement by    14%     (49.90% previously)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Max pooling performs better than avg pooling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499" name="Google Shape;4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42"/>
            <a:ext cx="4572000" cy="13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01" name="Google Shape;501;p55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55"/>
          <p:cNvSpPr/>
          <p:nvPr/>
        </p:nvSpPr>
        <p:spPr>
          <a:xfrm>
            <a:off x="2490025" y="2326275"/>
            <a:ext cx="607800" cy="24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5"/>
          <p:cNvSpPr/>
          <p:nvPr/>
        </p:nvSpPr>
        <p:spPr>
          <a:xfrm>
            <a:off x="2490025" y="2700900"/>
            <a:ext cx="607800" cy="18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5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797" y="3194400"/>
            <a:ext cx="3576729" cy="15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6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Adding Regressor</a:t>
            </a:r>
            <a:endParaRPr/>
          </a:p>
        </p:txBody>
      </p:sp>
      <p:sp>
        <p:nvSpPr>
          <p:cNvPr id="511" name="Google Shape;511;p56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2 Regressor’s architectures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New 2D architecture: The feature maps are timely independent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3D Roi Align = T slices </a:t>
            </a:r>
            <a:r>
              <a:rPr lang="el" sz="1400">
                <a:solidFill>
                  <a:srgbClr val="434343"/>
                </a:solidFill>
              </a:rPr>
              <a:t>·</a:t>
            </a:r>
            <a:r>
              <a:rPr lang="el" sz="1400">
                <a:solidFill>
                  <a:srgbClr val="434343"/>
                </a:solidFill>
              </a:rPr>
              <a:t> 2D Roi Align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Training Loss :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512" name="Google Shape;5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801" y="1068899"/>
            <a:ext cx="3576724" cy="1529323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6"/>
          <p:cNvSpPr txBox="1"/>
          <p:nvPr/>
        </p:nvSpPr>
        <p:spPr>
          <a:xfrm>
            <a:off x="6091663" y="515950"/>
            <a:ext cx="1383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56"/>
          <p:cNvSpPr txBox="1"/>
          <p:nvPr/>
        </p:nvSpPr>
        <p:spPr>
          <a:xfrm>
            <a:off x="6091676" y="2711050"/>
            <a:ext cx="14478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16" name="Google Shape;516;p56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7" name="Google Shape;517;p56"/>
          <p:cNvPicPr preferRelativeResize="0"/>
          <p:nvPr/>
        </p:nvPicPr>
        <p:blipFill rotWithShape="1">
          <a:blip r:embed="rId5">
            <a:alphaModFix/>
          </a:blip>
          <a:srcRect b="65810" l="0" r="0" t="0"/>
          <a:stretch/>
        </p:blipFill>
        <p:spPr>
          <a:xfrm>
            <a:off x="809200" y="3515080"/>
            <a:ext cx="3762650" cy="4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6"/>
          <p:cNvPicPr preferRelativeResize="0"/>
          <p:nvPr/>
        </p:nvPicPr>
        <p:blipFill rotWithShape="1">
          <a:blip r:embed="rId5">
            <a:alphaModFix/>
          </a:blip>
          <a:srcRect b="0" l="0" r="4942" t="65810"/>
          <a:stretch/>
        </p:blipFill>
        <p:spPr>
          <a:xfrm>
            <a:off x="809200" y="3904675"/>
            <a:ext cx="3576725" cy="4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6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7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</a:t>
            </a:r>
            <a:endParaRPr/>
          </a:p>
        </p:txBody>
      </p:sp>
      <p:sp>
        <p:nvSpPr>
          <p:cNvPr id="525" name="Google Shape;525;p5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3D architecture → worst results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2D architecture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better results  </a:t>
            </a:r>
            <a:r>
              <a:rPr lang="el" sz="1400">
                <a:solidFill>
                  <a:srgbClr val="434343"/>
                </a:solidFill>
              </a:rPr>
              <a:t>JHMDB 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(81.34% previously)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slightly worse results UCF-101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(64.18% previously)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526" name="Google Shape;5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46" y="3128150"/>
            <a:ext cx="4549452" cy="126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50" y="2112380"/>
            <a:ext cx="4549448" cy="91874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29" name="Google Shape;529;p57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57"/>
          <p:cNvSpPr/>
          <p:nvPr/>
        </p:nvSpPr>
        <p:spPr>
          <a:xfrm>
            <a:off x="6466275" y="3303050"/>
            <a:ext cx="618000" cy="14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7"/>
          <p:cNvSpPr/>
          <p:nvPr/>
        </p:nvSpPr>
        <p:spPr>
          <a:xfrm>
            <a:off x="6466275" y="3661838"/>
            <a:ext cx="618000" cy="14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7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/>
          <p:nvPr>
            <p:ph type="title"/>
          </p:nvPr>
        </p:nvSpPr>
        <p:spPr>
          <a:xfrm>
            <a:off x="729450" y="1318650"/>
            <a:ext cx="61353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Reducing sample duration </a:t>
            </a:r>
            <a:br>
              <a:rPr lang="el"/>
            </a:br>
            <a:r>
              <a:rPr lang="el"/>
              <a:t>into 8 and 4 frames </a:t>
            </a:r>
            <a:endParaRPr/>
          </a:p>
        </p:txBody>
      </p:sp>
      <p:pic>
        <p:nvPicPr>
          <p:cNvPr id="538" name="Google Shape;5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750" y="2011742"/>
            <a:ext cx="4075700" cy="112001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8"/>
          <p:cNvSpPr txBox="1"/>
          <p:nvPr>
            <p:ph idx="1" type="body"/>
          </p:nvPr>
        </p:nvSpPr>
        <p:spPr>
          <a:xfrm>
            <a:off x="729450" y="24366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Best</a:t>
            </a:r>
            <a:r>
              <a:rPr lang="el" sz="1400">
                <a:solidFill>
                  <a:srgbClr val="434343"/>
                </a:solidFill>
              </a:rPr>
              <a:t> </a:t>
            </a:r>
            <a:r>
              <a:rPr lang="el" sz="1400" u="sng">
                <a:solidFill>
                  <a:srgbClr val="434343"/>
                </a:solidFill>
              </a:rPr>
              <a:t>general</a:t>
            </a:r>
            <a:r>
              <a:rPr lang="el" sz="1400" u="sng">
                <a:solidFill>
                  <a:srgbClr val="434343"/>
                </a:solidFill>
              </a:rPr>
              <a:t> approach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Sample duration = 8 frames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2D Regressor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540" name="Google Shape;5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0" y="3227750"/>
            <a:ext cx="4029624" cy="1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42" name="Google Shape;542;p58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58"/>
          <p:cNvSpPr/>
          <p:nvPr/>
        </p:nvSpPr>
        <p:spPr>
          <a:xfrm>
            <a:off x="6280275" y="4076925"/>
            <a:ext cx="618000" cy="14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8"/>
          <p:cNvSpPr/>
          <p:nvPr/>
        </p:nvSpPr>
        <p:spPr>
          <a:xfrm>
            <a:off x="6280275" y="3369225"/>
            <a:ext cx="618000" cy="27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8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991" y="385600"/>
            <a:ext cx="3072008" cy="43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9"/>
          <p:cNvSpPr/>
          <p:nvPr/>
        </p:nvSpPr>
        <p:spPr>
          <a:xfrm>
            <a:off x="2880000" y="10862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9"/>
          <p:cNvSpPr/>
          <p:nvPr/>
        </p:nvSpPr>
        <p:spPr>
          <a:xfrm>
            <a:off x="2880000" y="15806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9"/>
          <p:cNvSpPr/>
          <p:nvPr/>
        </p:nvSpPr>
        <p:spPr>
          <a:xfrm>
            <a:off x="4016600" y="2974750"/>
            <a:ext cx="10446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Connection algorithm</a:t>
            </a:r>
            <a:endParaRPr/>
          </a:p>
        </p:txBody>
      </p:sp>
      <p:sp>
        <p:nvSpPr>
          <p:cNvPr id="560" name="Google Shape;560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Usage:</a:t>
            </a:r>
            <a:endParaRPr/>
          </a:p>
        </p:txBody>
      </p:sp>
      <p:pic>
        <p:nvPicPr>
          <p:cNvPr id="566" name="Google Shape;5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38" y="2571750"/>
            <a:ext cx="1688075" cy="1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863" y="2571750"/>
            <a:ext cx="1688075" cy="1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4813" y="2571750"/>
            <a:ext cx="1688075" cy="16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1"/>
          <p:cNvSpPr/>
          <p:nvPr/>
        </p:nvSpPr>
        <p:spPr>
          <a:xfrm>
            <a:off x="4034938" y="3066438"/>
            <a:ext cx="698700" cy="698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1"/>
          <p:cNvSpPr/>
          <p:nvPr/>
        </p:nvSpPr>
        <p:spPr>
          <a:xfrm>
            <a:off x="2201113" y="3066438"/>
            <a:ext cx="698700" cy="698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1"/>
          <p:cNvSpPr/>
          <p:nvPr/>
        </p:nvSpPr>
        <p:spPr>
          <a:xfrm>
            <a:off x="6094738" y="3106800"/>
            <a:ext cx="618000" cy="618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738" y="2590825"/>
            <a:ext cx="1649925" cy="16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74" name="Google Shape;574;p61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Task description: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872875"/>
            <a:ext cx="2191050" cy="1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800" y="2872875"/>
            <a:ext cx="2191050" cy="16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3812250" y="3389550"/>
            <a:ext cx="1522800" cy="64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7836750" y="4333125"/>
            <a:ext cx="581100" cy="220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Run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1</a:t>
            </a:r>
            <a:r>
              <a:rPr baseline="30000" lang="el"/>
              <a:t>st </a:t>
            </a:r>
            <a:r>
              <a:rPr lang="el"/>
              <a:t>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2"/>
          <p:cNvSpPr txBox="1"/>
          <p:nvPr>
            <p:ph idx="1" type="body"/>
          </p:nvPr>
        </p:nvSpPr>
        <p:spPr>
          <a:xfrm>
            <a:off x="729325" y="2078875"/>
            <a:ext cx="3810000" cy="15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 variation of connection </a:t>
            </a:r>
            <a:r>
              <a:rPr lang="el" sz="1400">
                <a:solidFill>
                  <a:srgbClr val="434343"/>
                </a:solidFill>
              </a:rPr>
              <a:t>algorithm</a:t>
            </a:r>
            <a:r>
              <a:rPr lang="el" sz="1400">
                <a:solidFill>
                  <a:srgbClr val="434343"/>
                </a:solidFill>
              </a:rPr>
              <a:t>  used  in the</a:t>
            </a:r>
            <a:r>
              <a:rPr lang="el" sz="1400">
                <a:solidFill>
                  <a:srgbClr val="434343"/>
                </a:solidFill>
              </a:rPr>
              <a:t> 1</a:t>
            </a:r>
            <a:r>
              <a:rPr baseline="30000" lang="el" sz="1400">
                <a:solidFill>
                  <a:srgbClr val="434343"/>
                </a:solidFill>
              </a:rPr>
              <a:t>st </a:t>
            </a:r>
            <a:r>
              <a:rPr lang="el" sz="1400">
                <a:solidFill>
                  <a:srgbClr val="434343"/>
                </a:solidFill>
              </a:rPr>
              <a:t> paper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Connection criterion for 2 tubes: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581" name="Google Shape;5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0" y="2927750"/>
            <a:ext cx="3488847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301" y="2078875"/>
            <a:ext cx="3809949" cy="18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2"/>
          <p:cNvSpPr txBox="1"/>
          <p:nvPr>
            <p:ph idx="1" type="body"/>
          </p:nvPr>
        </p:nvSpPr>
        <p:spPr>
          <a:xfrm>
            <a:off x="729325" y="3493250"/>
            <a:ext cx="3774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l">
                <a:solidFill>
                  <a:srgbClr val="434343"/>
                </a:solidFill>
              </a:rPr>
              <a:t>Using an updatable threshold in order not to calculate action tubes with small connection score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84" name="Google Shape;584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85" name="Google Shape;585;p62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62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3"/>
          <p:cNvSpPr txBox="1"/>
          <p:nvPr>
            <p:ph type="title"/>
          </p:nvPr>
        </p:nvSpPr>
        <p:spPr>
          <a:xfrm>
            <a:off x="729450" y="1318650"/>
            <a:ext cx="79146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O</a:t>
            </a:r>
            <a:r>
              <a:rPr lang="el"/>
              <a:t>verlap score calculation policy - JHDMB dataset</a:t>
            </a:r>
            <a:endParaRPr/>
          </a:p>
        </p:txBody>
      </p:sp>
      <p:sp>
        <p:nvSpPr>
          <p:cNvPr id="592" name="Google Shape;592;p63"/>
          <p:cNvSpPr txBox="1"/>
          <p:nvPr>
            <p:ph idx="1" type="body"/>
          </p:nvPr>
        </p:nvSpPr>
        <p:spPr>
          <a:xfrm>
            <a:off x="727800" y="2332625"/>
            <a:ext cx="7688400" cy="24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HMDB dataset is used for choosing best  overlap score policy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Experiment for following cases: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= 16 and video step  : 8, 12, 14, 15, 16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= 8 and video step  : 4, 6, 7, 8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policy</a:t>
            </a:r>
            <a:r>
              <a:rPr lang="el" sz="1400">
                <a:solidFill>
                  <a:srgbClr val="434343"/>
                </a:solidFill>
              </a:rPr>
              <a:t> : 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video step  = sample duration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recall scores : 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= 16   →  </a:t>
            </a:r>
            <a:r>
              <a:rPr lang="el" sz="1400" u="sng">
                <a:solidFill>
                  <a:srgbClr val="434343"/>
                </a:solidFill>
              </a:rPr>
              <a:t>0.4067</a:t>
            </a:r>
            <a:endParaRPr sz="1400" u="sng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= 8     →  </a:t>
            </a:r>
            <a:r>
              <a:rPr lang="el" sz="1400" u="sng">
                <a:solidFill>
                  <a:srgbClr val="434343"/>
                </a:solidFill>
              </a:rPr>
              <a:t>0.653</a:t>
            </a:r>
            <a:endParaRPr sz="1400" u="sng">
              <a:solidFill>
                <a:srgbClr val="434343"/>
              </a:solidFill>
            </a:endParaRPr>
          </a:p>
        </p:txBody>
      </p:sp>
      <p:sp>
        <p:nvSpPr>
          <p:cNvPr id="593" name="Google Shape;593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94" name="Google Shape;594;p63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5" name="Google Shape;595;p63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4"/>
          <p:cNvSpPr txBox="1"/>
          <p:nvPr>
            <p:ph type="title"/>
          </p:nvPr>
        </p:nvSpPr>
        <p:spPr>
          <a:xfrm>
            <a:off x="729450" y="1318650"/>
            <a:ext cx="76884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Calculating number of proposed action</a:t>
            </a:r>
            <a:r>
              <a:rPr lang="el"/>
              <a:t> tubes 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UCF-101</a:t>
            </a:r>
            <a:endParaRPr/>
          </a:p>
        </p:txBody>
      </p:sp>
      <p:sp>
        <p:nvSpPr>
          <p:cNvPr id="601" name="Google Shape;601;p64"/>
          <p:cNvSpPr txBox="1"/>
          <p:nvPr>
            <p:ph idx="1" type="body"/>
          </p:nvPr>
        </p:nvSpPr>
        <p:spPr>
          <a:xfrm>
            <a:off x="729450" y="2104800"/>
            <a:ext cx="42150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Cases 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: 8, 16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# ToIs  : 30, 100 or 150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# Proposed Action Tubes : 500, 2000, 4000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 score: </a:t>
            </a:r>
            <a:r>
              <a:rPr lang="el" sz="1400" u="sng">
                <a:solidFill>
                  <a:srgbClr val="434343"/>
                </a:solidFill>
              </a:rPr>
              <a:t>0.4281</a:t>
            </a:r>
            <a:endParaRPr sz="1400" u="sng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= 16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# ToIs : 150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# Proposed Action Tubes : 4000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02" name="Google Shape;6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75" y="2321119"/>
            <a:ext cx="3845850" cy="232955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4"/>
          <p:cNvSpPr/>
          <p:nvPr/>
        </p:nvSpPr>
        <p:spPr>
          <a:xfrm>
            <a:off x="6019875" y="4148550"/>
            <a:ext cx="2436300" cy="25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05" name="Google Shape;605;p64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64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Adding </a:t>
            </a:r>
            <a:r>
              <a:rPr lang="el"/>
              <a:t>NMS - UCF-101</a:t>
            </a:r>
            <a:endParaRPr/>
          </a:p>
        </p:txBody>
      </p:sp>
      <p:sp>
        <p:nvSpPr>
          <p:cNvPr id="612" name="Google Shape;612;p65"/>
          <p:cNvSpPr txBox="1"/>
          <p:nvPr>
            <p:ph idx="1" type="body"/>
          </p:nvPr>
        </p:nvSpPr>
        <p:spPr>
          <a:xfrm>
            <a:off x="729450" y="1853850"/>
            <a:ext cx="8022600" cy="14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Threshold stops being updated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Adding </a:t>
            </a:r>
            <a:r>
              <a:rPr lang="el" sz="1400">
                <a:solidFill>
                  <a:srgbClr val="434343"/>
                </a:solidFill>
              </a:rPr>
              <a:t> NMS for removing overlapping proposed action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results :  sample duration = 16</a:t>
            </a:r>
            <a:r>
              <a:rPr lang="el" sz="1400">
                <a:solidFill>
                  <a:srgbClr val="434343"/>
                </a:solidFill>
              </a:rPr>
              <a:t> frames,</a:t>
            </a:r>
            <a:r>
              <a:rPr lang="el" sz="1400">
                <a:solidFill>
                  <a:srgbClr val="434343"/>
                </a:solidFill>
              </a:rPr>
              <a:t> NMS thresh = 0.7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13" name="Google Shape;6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349" y="3159850"/>
            <a:ext cx="5160625" cy="18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5"/>
          <p:cNvSpPr/>
          <p:nvPr/>
        </p:nvSpPr>
        <p:spPr>
          <a:xfrm>
            <a:off x="3985075" y="4222425"/>
            <a:ext cx="3168900" cy="28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16" name="Google Shape;616;p65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65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Temporal recall</a:t>
            </a:r>
            <a:endParaRPr/>
          </a:p>
        </p:txBody>
      </p:sp>
      <p:sp>
        <p:nvSpPr>
          <p:cNvPr id="623" name="Google Shape;623;p66"/>
          <p:cNvSpPr txBox="1"/>
          <p:nvPr>
            <p:ph idx="1" type="body"/>
          </p:nvPr>
        </p:nvSpPr>
        <p:spPr>
          <a:xfrm>
            <a:off x="729450" y="2078875"/>
            <a:ext cx="7688700" cy="1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S</a:t>
            </a:r>
            <a:r>
              <a:rPr lang="el" sz="1400">
                <a:solidFill>
                  <a:srgbClr val="434343"/>
                </a:solidFill>
              </a:rPr>
              <a:t>patio-temporal recall : less than 50%.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Temporal recall : about 94%.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24" name="Google Shape;6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338" y="3052925"/>
            <a:ext cx="4989324" cy="18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6"/>
          <p:cNvSpPr/>
          <p:nvPr/>
        </p:nvSpPr>
        <p:spPr>
          <a:xfrm>
            <a:off x="3962825" y="4135275"/>
            <a:ext cx="2952600" cy="28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27" name="Google Shape;627;p66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66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2</a:t>
            </a:r>
            <a:r>
              <a:rPr baseline="30000" lang="el"/>
              <a:t>nd</a:t>
            </a:r>
            <a:r>
              <a:rPr lang="el"/>
              <a:t> algorithm</a:t>
            </a:r>
            <a:endParaRPr/>
          </a:p>
        </p:txBody>
      </p:sp>
      <p:pic>
        <p:nvPicPr>
          <p:cNvPr id="634" name="Google Shape;6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25" y="2078875"/>
            <a:ext cx="3767099" cy="19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7"/>
          <p:cNvSpPr txBox="1"/>
          <p:nvPr>
            <p:ph idx="1" type="body"/>
          </p:nvPr>
        </p:nvSpPr>
        <p:spPr>
          <a:xfrm>
            <a:off x="729450" y="1853850"/>
            <a:ext cx="5280600" cy="31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Based on 5</a:t>
            </a:r>
            <a:r>
              <a:rPr baseline="30000" lang="el" sz="1400">
                <a:solidFill>
                  <a:srgbClr val="434343"/>
                </a:solidFill>
              </a:rPr>
              <a:t>th</a:t>
            </a:r>
            <a:r>
              <a:rPr lang="el" sz="1400">
                <a:solidFill>
                  <a:srgbClr val="434343"/>
                </a:solidFill>
              </a:rPr>
              <a:t> paper</a:t>
            </a:r>
            <a:endParaRPr i="1"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Introduced</a:t>
            </a:r>
            <a:r>
              <a:rPr lang="el" sz="1400">
                <a:solidFill>
                  <a:srgbClr val="434343"/>
                </a:solidFill>
              </a:rPr>
              <a:t> 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b="1" lang="el" sz="1400">
                <a:solidFill>
                  <a:srgbClr val="434343"/>
                </a:solidFill>
              </a:rPr>
              <a:t>Progression</a:t>
            </a:r>
            <a:r>
              <a:rPr lang="el" sz="1400">
                <a:solidFill>
                  <a:srgbClr val="434343"/>
                </a:solidFill>
              </a:rPr>
              <a:t>, the probability of a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specific action class to be performed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b="1" lang="el" sz="1400">
                <a:solidFill>
                  <a:srgbClr val="434343"/>
                </a:solidFill>
              </a:rPr>
              <a:t>Progress rate</a:t>
            </a:r>
            <a:r>
              <a:rPr lang="el" sz="1400">
                <a:solidFill>
                  <a:srgbClr val="434343"/>
                </a:solidFill>
              </a:rPr>
              <a:t>, the proportion of the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performed action that has been completed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2 action tubes are linked if 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Overlap score &gt; </a:t>
            </a:r>
            <a:r>
              <a:rPr i="1" lang="el" sz="1400">
                <a:solidFill>
                  <a:srgbClr val="434343"/>
                </a:solidFill>
              </a:rPr>
              <a:t>θ</a:t>
            </a:r>
            <a:endParaRPr i="1"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P</a:t>
            </a:r>
            <a:r>
              <a:rPr lang="el" sz="1400">
                <a:solidFill>
                  <a:srgbClr val="434343"/>
                </a:solidFill>
              </a:rPr>
              <a:t>rogress rate are close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For every action class, keep  </a:t>
            </a:r>
            <a:r>
              <a:rPr i="1" lang="el" sz="1400">
                <a:solidFill>
                  <a:srgbClr val="434343"/>
                </a:solidFill>
              </a:rPr>
              <a:t>Κ-best-scoring</a:t>
            </a:r>
            <a:r>
              <a:rPr lang="el" sz="1400">
                <a:solidFill>
                  <a:srgbClr val="434343"/>
                </a:solidFill>
              </a:rPr>
              <a:t> action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Experiment only for JHMDB : worst results than previous algorithm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636" name="Google Shape;636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37" name="Google Shape;637;p67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67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67"/>
          <p:cNvSpPr/>
          <p:nvPr/>
        </p:nvSpPr>
        <p:spPr>
          <a:xfrm>
            <a:off x="6775250" y="3509000"/>
            <a:ext cx="1993500" cy="22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3</a:t>
            </a:r>
            <a:r>
              <a:rPr baseline="30000" lang="el"/>
              <a:t>rd</a:t>
            </a:r>
            <a:r>
              <a:rPr lang="el"/>
              <a:t> algorithm</a:t>
            </a:r>
            <a:endParaRPr/>
          </a:p>
        </p:txBody>
      </p:sp>
      <p:sp>
        <p:nvSpPr>
          <p:cNvPr id="645" name="Google Shape;645;p68"/>
          <p:cNvSpPr txBox="1"/>
          <p:nvPr>
            <p:ph idx="1" type="body"/>
          </p:nvPr>
        </p:nvSpPr>
        <p:spPr>
          <a:xfrm>
            <a:off x="729450" y="2078875"/>
            <a:ext cx="3842700" cy="20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Implemented only for </a:t>
            </a:r>
            <a:r>
              <a:rPr lang="el" sz="1400">
                <a:solidFill>
                  <a:srgbClr val="434343"/>
                </a:solidFill>
              </a:rPr>
              <a:t>JHMDB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Calculates all possible combinations of</a:t>
            </a:r>
            <a:r>
              <a:rPr lang="el" sz="1400">
                <a:solidFill>
                  <a:srgbClr val="434343"/>
                </a:solidFill>
              </a:rPr>
              <a:t> </a:t>
            </a:r>
            <a:r>
              <a:rPr lang="el" sz="1400">
                <a:solidFill>
                  <a:srgbClr val="434343"/>
                </a:solidFill>
              </a:rPr>
              <a:t>ToIs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Keep only </a:t>
            </a:r>
            <a:r>
              <a:rPr lang="el" sz="1400">
                <a:solidFill>
                  <a:srgbClr val="434343"/>
                </a:solidFill>
              </a:rPr>
              <a:t> </a:t>
            </a:r>
            <a:r>
              <a:rPr i="1" lang="el" sz="1400">
                <a:solidFill>
                  <a:srgbClr val="434343"/>
                </a:solidFill>
              </a:rPr>
              <a:t>K-best-scoring</a:t>
            </a:r>
            <a:r>
              <a:rPr lang="el" sz="1400">
                <a:solidFill>
                  <a:srgbClr val="434343"/>
                </a:solidFill>
              </a:rPr>
              <a:t> action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recall performance for JHMDB 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46" name="Google Shape;6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726" y="810150"/>
            <a:ext cx="3809949" cy="18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4" y="2881025"/>
            <a:ext cx="3561850" cy="172028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49" name="Google Shape;649;p68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68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3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rd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68"/>
          <p:cNvSpPr/>
          <p:nvPr/>
        </p:nvSpPr>
        <p:spPr>
          <a:xfrm>
            <a:off x="6557975" y="3752425"/>
            <a:ext cx="1860300" cy="22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8"/>
          <p:cNvSpPr/>
          <p:nvPr/>
        </p:nvSpPr>
        <p:spPr>
          <a:xfrm>
            <a:off x="6557975" y="4379325"/>
            <a:ext cx="1860300" cy="22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9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600"/>
              <a:t>Classification stage</a:t>
            </a:r>
            <a:endParaRPr sz="3600"/>
          </a:p>
        </p:txBody>
      </p:sp>
      <p:sp>
        <p:nvSpPr>
          <p:cNvPr id="658" name="Google Shape;658;p6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JHDMB Datase</a:t>
            </a:r>
            <a:r>
              <a:rPr lang="el"/>
              <a:t>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UCF-101 Dataset</a:t>
            </a:r>
            <a:endParaRPr/>
          </a:p>
        </p:txBody>
      </p:sp>
      <p:sp>
        <p:nvSpPr>
          <p:cNvPr id="659" name="Google Shape;659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JHMDB - Spatiotemporal localization results</a:t>
            </a:r>
            <a:endParaRPr/>
          </a:p>
        </p:txBody>
      </p:sp>
      <p:sp>
        <p:nvSpPr>
          <p:cNvPr id="665" name="Google Shape;665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JHMDB is consisted of 21 action classes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We use </a:t>
            </a:r>
            <a:r>
              <a:rPr lang="el" sz="1400">
                <a:solidFill>
                  <a:srgbClr val="434343"/>
                </a:solidFill>
              </a:rPr>
              <a:t>4 types of classifiers: 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Linear, RNN, SVM and MLP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We use feature maps extracted from 3D Roi Align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Explore ratio between foreground and total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action tubes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666" name="Google Shape;666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67" name="Google Shape;667;p70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70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JHMDB 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First training</a:t>
            </a:r>
            <a:endParaRPr/>
          </a:p>
        </p:txBody>
      </p:sp>
      <p:sp>
        <p:nvSpPr>
          <p:cNvPr id="674" name="Google Shape;674;p71"/>
          <p:cNvSpPr txBox="1"/>
          <p:nvPr>
            <p:ph idx="1" type="body"/>
          </p:nvPr>
        </p:nvSpPr>
        <p:spPr>
          <a:xfrm>
            <a:off x="729450" y="2078875"/>
            <a:ext cx="3581400" cy="27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During training : Use </a:t>
            </a:r>
            <a:r>
              <a:rPr lang="el" sz="1400">
                <a:solidFill>
                  <a:srgbClr val="434343"/>
                </a:solidFill>
              </a:rPr>
              <a:t>pre-extracted feature maps of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1 foreground tube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2 background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For SVM, Linear we </a:t>
            </a:r>
            <a:r>
              <a:rPr lang="el" sz="1400">
                <a:solidFill>
                  <a:srgbClr val="434343"/>
                </a:solidFill>
              </a:rPr>
              <a:t>explore</a:t>
            </a:r>
            <a:r>
              <a:rPr lang="el" sz="1400">
                <a:solidFill>
                  <a:srgbClr val="434343"/>
                </a:solidFill>
              </a:rPr>
              <a:t> best pooling method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For SVM we explore 2 different feature maps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 u="sng">
                <a:solidFill>
                  <a:srgbClr val="434343"/>
                </a:solidFill>
              </a:rPr>
              <a:t>Results:</a:t>
            </a:r>
            <a:endParaRPr sz="1400" u="sng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Avg </a:t>
            </a:r>
            <a:r>
              <a:rPr lang="el" sz="1400">
                <a:solidFill>
                  <a:srgbClr val="434343"/>
                </a:solidFill>
              </a:rPr>
              <a:t>pooling</a:t>
            </a:r>
            <a:r>
              <a:rPr lang="el" sz="1400">
                <a:solidFill>
                  <a:srgbClr val="434343"/>
                </a:solidFill>
              </a:rPr>
              <a:t> for Linear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Max pooling for SVM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75" name="Google Shape;6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675" y="3505275"/>
            <a:ext cx="4557101" cy="12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887" y="2311975"/>
            <a:ext cx="3658676" cy="11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78" name="Google Shape;678;p71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71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JHMDB 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71"/>
          <p:cNvSpPr/>
          <p:nvPr/>
        </p:nvSpPr>
        <p:spPr>
          <a:xfrm>
            <a:off x="7106275" y="4516825"/>
            <a:ext cx="1640400" cy="19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Challenges: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325" y="2078875"/>
            <a:ext cx="3981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Large variations in </a:t>
            </a:r>
            <a:r>
              <a:rPr lang="el" sz="1600">
                <a:solidFill>
                  <a:srgbClr val="434343"/>
                </a:solidFill>
              </a:rPr>
              <a:t>appearance</a:t>
            </a:r>
            <a:r>
              <a:rPr lang="el" sz="1600">
                <a:solidFill>
                  <a:srgbClr val="434343"/>
                </a:solidFill>
              </a:rPr>
              <a:t> of the actors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Camera viewpoint changes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26" name="Google Shape;126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Too many different action classes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Unspecified vocabulary of actions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50" y="3408675"/>
            <a:ext cx="1479440" cy="13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360" y="3408675"/>
            <a:ext cx="1479440" cy="13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4675" y="3408675"/>
            <a:ext cx="2801100" cy="11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Other experiments</a:t>
            </a:r>
            <a:endParaRPr/>
          </a:p>
        </p:txBody>
      </p:sp>
      <p:sp>
        <p:nvSpPr>
          <p:cNvPr id="686" name="Google Shape;686;p72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Temporal pooling used for  SVM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Change sample duration into 16 frames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Use MLP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Increase foreground and  background action tubes</a:t>
            </a:r>
            <a:endParaRPr sz="1400">
              <a:solidFill>
                <a:srgbClr val="434343"/>
              </a:solidFill>
            </a:endParaRPr>
          </a:p>
        </p:txBody>
      </p:sp>
      <p:graphicFrame>
        <p:nvGraphicFramePr>
          <p:cNvPr id="687" name="Google Shape;687;p72"/>
          <p:cNvGraphicFramePr/>
          <p:nvPr/>
        </p:nvGraphicFramePr>
        <p:xfrm>
          <a:off x="1964350" y="2973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{C7D2CC97-2C9E-488B-8FC9-CD17B729B5D0}</a:tableStyleId>
              </a:tblPr>
              <a:tblGrid>
                <a:gridCol w="847150"/>
                <a:gridCol w="847150"/>
                <a:gridCol w="847150"/>
                <a:gridCol w="847150"/>
                <a:gridCol w="847150"/>
                <a:gridCol w="847150"/>
              </a:tblGrid>
              <a:tr h="281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Classifier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FG tubes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Total Tubes 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mAP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2819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0.3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8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Linear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17.91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22.51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24.62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8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RNN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20.73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28.25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29.50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MLP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32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13.27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17.64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18.97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SVM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/>
                        <a:t>25.04</a:t>
                      </a:r>
                      <a:endParaRPr b="1"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/>
                        <a:t>26.91</a:t>
                      </a:r>
                      <a:endParaRPr b="1"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/>
                        <a:t>27.82</a:t>
                      </a:r>
                      <a:endParaRPr b="1"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688" name="Google Shape;688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89" name="Google Shape;689;p72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p72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JHMDB 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72"/>
          <p:cNvSpPr/>
          <p:nvPr/>
        </p:nvSpPr>
        <p:spPr>
          <a:xfrm>
            <a:off x="4505800" y="4649300"/>
            <a:ext cx="25212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UCF-101 : Temporal Localization</a:t>
            </a:r>
            <a:endParaRPr/>
          </a:p>
        </p:txBody>
      </p:sp>
      <p:sp>
        <p:nvSpPr>
          <p:cNvPr id="697" name="Google Shape;697;p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UCF-101 : 24 action classes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Connection algorithm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doesn’t generate good spatiotemporal action tubes, 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generates good  temporal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Experiment using our architecture as a temporal localization network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698" name="Google Shape;698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99" name="Google Shape;699;p73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p73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UCF-101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1</a:t>
            </a:r>
            <a:r>
              <a:rPr baseline="30000" lang="el"/>
              <a:t>st </a:t>
            </a:r>
            <a:r>
              <a:rPr lang="el"/>
              <a:t>method</a:t>
            </a:r>
            <a:endParaRPr/>
          </a:p>
        </p:txBody>
      </p:sp>
      <p:sp>
        <p:nvSpPr>
          <p:cNvPr id="706" name="Google Shape;706;p74"/>
          <p:cNvSpPr txBox="1"/>
          <p:nvPr>
            <p:ph idx="1" type="body"/>
          </p:nvPr>
        </p:nvSpPr>
        <p:spPr>
          <a:xfrm>
            <a:off x="729450" y="1942850"/>
            <a:ext cx="808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train a seperate</a:t>
            </a:r>
            <a:r>
              <a:rPr lang="el" sz="1400">
                <a:solidFill>
                  <a:srgbClr val="434343"/>
                </a:solidFill>
              </a:rPr>
              <a:t>  3D ResNet 34 at UCF-101 dataset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After generating proposed action tubes, we extract their temporal context (temporal tubes).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remove double temporal tubes and classify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Based on </a:t>
            </a:r>
            <a:r>
              <a:rPr lang="el" sz="1400">
                <a:solidFill>
                  <a:srgbClr val="434343"/>
                </a:solidFill>
              </a:rPr>
              <a:t>confidence scores, NMS removes overlapping temporal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Keep detections whose score &gt; confidence threshold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707" name="Google Shape;707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708" name="Google Shape;708;p74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74"/>
          <p:cNvSpPr txBox="1"/>
          <p:nvPr/>
        </p:nvSpPr>
        <p:spPr>
          <a:xfrm>
            <a:off x="5858200" y="70150"/>
            <a:ext cx="280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UCF-101  Dataset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method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</a:t>
            </a:r>
            <a:endParaRPr/>
          </a:p>
        </p:txBody>
      </p:sp>
      <p:sp>
        <p:nvSpPr>
          <p:cNvPr id="715" name="Google Shape;715;p75"/>
          <p:cNvSpPr txBox="1"/>
          <p:nvPr>
            <p:ph idx="1" type="body"/>
          </p:nvPr>
        </p:nvSpPr>
        <p:spPr>
          <a:xfrm>
            <a:off x="729450" y="2078875"/>
            <a:ext cx="344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</a:t>
            </a:r>
            <a:r>
              <a:rPr lang="el" sz="1400">
                <a:solidFill>
                  <a:srgbClr val="434343"/>
                </a:solidFill>
              </a:rPr>
              <a:t>score:</a:t>
            </a:r>
            <a:endParaRPr sz="14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l" sz="1400" u="sng">
                <a:solidFill>
                  <a:srgbClr val="434343"/>
                </a:solidFill>
              </a:rPr>
              <a:t>8.37</a:t>
            </a:r>
            <a:r>
              <a:rPr lang="el" sz="1400">
                <a:solidFill>
                  <a:srgbClr val="434343"/>
                </a:solidFill>
              </a:rPr>
              <a:t> when  NMS thesh = 0.2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                         </a:t>
            </a:r>
            <a:r>
              <a:rPr lang="el" sz="1400">
                <a:solidFill>
                  <a:srgbClr val="434343"/>
                </a:solidFill>
              </a:rPr>
              <a:t>confidence</a:t>
            </a:r>
            <a:r>
              <a:rPr lang="el" sz="1400">
                <a:solidFill>
                  <a:srgbClr val="434343"/>
                </a:solidFill>
              </a:rPr>
              <a:t> thresh = 0.6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716" name="Google Shape;7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265" y="2878900"/>
            <a:ext cx="4287296" cy="157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900" y="1356806"/>
            <a:ext cx="4404024" cy="15220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5"/>
          <p:cNvSpPr/>
          <p:nvPr/>
        </p:nvSpPr>
        <p:spPr>
          <a:xfrm>
            <a:off x="6304625" y="3646700"/>
            <a:ext cx="1116600" cy="18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720" name="Google Shape;720;p75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1" name="Google Shape;721;p75"/>
          <p:cNvSpPr txBox="1"/>
          <p:nvPr/>
        </p:nvSpPr>
        <p:spPr>
          <a:xfrm>
            <a:off x="5858200" y="70150"/>
            <a:ext cx="280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UCF-101  Dataset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method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2</a:t>
            </a:r>
            <a:r>
              <a:rPr baseline="30000" lang="el"/>
              <a:t>nd</a:t>
            </a:r>
            <a:r>
              <a:rPr baseline="30000" lang="el"/>
              <a:t> </a:t>
            </a:r>
            <a:r>
              <a:rPr lang="el"/>
              <a:t>method</a:t>
            </a:r>
            <a:endParaRPr/>
          </a:p>
        </p:txBody>
      </p:sp>
      <p:sp>
        <p:nvSpPr>
          <p:cNvPr id="727" name="Google Shape;727;p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Same procedure for extracting</a:t>
            </a:r>
            <a:r>
              <a:rPr lang="el" sz="1400">
                <a:solidFill>
                  <a:srgbClr val="434343"/>
                </a:solidFill>
              </a:rPr>
              <a:t> temporal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Train only the last layer group of a  </a:t>
            </a:r>
            <a:r>
              <a:rPr lang="el" sz="1400">
                <a:solidFill>
                  <a:srgbClr val="434343"/>
                </a:solidFill>
              </a:rPr>
              <a:t>3D ResNet34 pre-trained  at Kinetics dataset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728" name="Google Shape;7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900" y="3535538"/>
            <a:ext cx="66675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6"/>
          <p:cNvSpPr/>
          <p:nvPr/>
        </p:nvSpPr>
        <p:spPr>
          <a:xfrm>
            <a:off x="6443050" y="3535550"/>
            <a:ext cx="1464300" cy="136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731" name="Google Shape;731;p76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2" name="Google Shape;732;p76"/>
          <p:cNvSpPr txBox="1"/>
          <p:nvPr/>
        </p:nvSpPr>
        <p:spPr>
          <a:xfrm>
            <a:off x="5858200" y="70150"/>
            <a:ext cx="280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UCF-101  Dataset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method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7"/>
          <p:cNvSpPr txBox="1"/>
          <p:nvPr>
            <p:ph type="title"/>
          </p:nvPr>
        </p:nvSpPr>
        <p:spPr>
          <a:xfrm>
            <a:off x="729450" y="1318650"/>
            <a:ext cx="384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Results:</a:t>
            </a:r>
            <a:endParaRPr/>
          </a:p>
        </p:txBody>
      </p:sp>
      <p:sp>
        <p:nvSpPr>
          <p:cNvPr id="738" name="Google Shape;738;p77"/>
          <p:cNvSpPr txBox="1"/>
          <p:nvPr>
            <p:ph idx="1" type="body"/>
          </p:nvPr>
        </p:nvSpPr>
        <p:spPr>
          <a:xfrm>
            <a:off x="729450" y="2078875"/>
            <a:ext cx="3986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score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	</a:t>
            </a:r>
            <a:r>
              <a:rPr lang="el" sz="1400" u="sng">
                <a:solidFill>
                  <a:srgbClr val="434343"/>
                </a:solidFill>
              </a:rPr>
              <a:t>50.01</a:t>
            </a:r>
            <a:r>
              <a:rPr lang="el" sz="1400">
                <a:solidFill>
                  <a:srgbClr val="434343"/>
                </a:solidFill>
              </a:rPr>
              <a:t> when NMS thresh =0.3, 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		             confidence thresh = 0.6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739" name="Google Shape;7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975" y="2133350"/>
            <a:ext cx="3846876" cy="270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600" y="492875"/>
            <a:ext cx="3922675" cy="16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7"/>
          <p:cNvSpPr/>
          <p:nvPr/>
        </p:nvSpPr>
        <p:spPr>
          <a:xfrm>
            <a:off x="6731125" y="2849050"/>
            <a:ext cx="1131000" cy="15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743" name="Google Shape;743;p77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4" name="Google Shape;744;p77"/>
          <p:cNvSpPr txBox="1"/>
          <p:nvPr/>
        </p:nvSpPr>
        <p:spPr>
          <a:xfrm>
            <a:off x="5858200" y="70150"/>
            <a:ext cx="280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UCF-101  Dataset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method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8"/>
          <p:cNvSpPr txBox="1"/>
          <p:nvPr>
            <p:ph type="title"/>
          </p:nvPr>
        </p:nvSpPr>
        <p:spPr>
          <a:xfrm>
            <a:off x="729450" y="1322450"/>
            <a:ext cx="78888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000"/>
              <a:t>Conclusion - Feature work</a:t>
            </a:r>
            <a:endParaRPr sz="3000"/>
          </a:p>
        </p:txBody>
      </p:sp>
      <p:sp>
        <p:nvSpPr>
          <p:cNvPr id="750" name="Google Shape;750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Contributions:</a:t>
            </a:r>
            <a:endParaRPr/>
          </a:p>
        </p:txBody>
      </p:sp>
      <p:sp>
        <p:nvSpPr>
          <p:cNvPr id="756" name="Google Shape;756;p79"/>
          <p:cNvSpPr txBox="1"/>
          <p:nvPr>
            <p:ph idx="1" type="body"/>
          </p:nvPr>
        </p:nvSpPr>
        <p:spPr>
          <a:xfrm>
            <a:off x="729450" y="1917025"/>
            <a:ext cx="7504500" cy="27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implement an</a:t>
            </a:r>
            <a:r>
              <a:rPr lang="el" sz="1400">
                <a:solidFill>
                  <a:srgbClr val="434343"/>
                </a:solidFill>
              </a:rPr>
              <a:t> Action Recognition and Localization network </a:t>
            </a:r>
            <a:r>
              <a:rPr lang="el" sz="1400">
                <a:solidFill>
                  <a:srgbClr val="434343"/>
                </a:solidFill>
              </a:rPr>
              <a:t>mainly</a:t>
            </a:r>
            <a:r>
              <a:rPr lang="el" sz="1400">
                <a:solidFill>
                  <a:srgbClr val="434343"/>
                </a:solidFill>
              </a:rPr>
              <a:t> based on our code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extend RPN’s architecture in 3 dimensions, implementing a  Tube Proposal Network.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el" sz="1400">
                <a:solidFill>
                  <a:srgbClr val="434343"/>
                </a:solidFill>
              </a:rPr>
              <a:t>2 definitions for the anchors and respectively 2 approaches. 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el" sz="1400">
                <a:solidFill>
                  <a:srgbClr val="434343"/>
                </a:solidFill>
              </a:rPr>
              <a:t>2 Regressor architectures for each approach.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implement</a:t>
            </a:r>
            <a:r>
              <a:rPr lang="el" sz="1400">
                <a:solidFill>
                  <a:srgbClr val="434343"/>
                </a:solidFill>
              </a:rPr>
              <a:t> </a:t>
            </a:r>
            <a:r>
              <a:rPr lang="el" sz="1400">
                <a:solidFill>
                  <a:srgbClr val="434343"/>
                </a:solidFill>
              </a:rPr>
              <a:t>3 connection algorithms for linking ToIs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explore our network’s classification and temporal localization capabilities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757" name="Google Shape;757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Feature work</a:t>
            </a:r>
            <a:endParaRPr/>
          </a:p>
        </p:txBody>
      </p:sp>
      <p:sp>
        <p:nvSpPr>
          <p:cNvPr id="763" name="Google Shape;763;p80"/>
          <p:cNvSpPr txBox="1"/>
          <p:nvPr>
            <p:ph idx="1" type="body"/>
          </p:nvPr>
        </p:nvSpPr>
        <p:spPr>
          <a:xfrm>
            <a:off x="729450" y="1887625"/>
            <a:ext cx="7943700" cy="30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l" sz="1400"/>
              <a:t>Explore better anchor for even better proposals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l" sz="1400"/>
              <a:t>1</a:t>
            </a:r>
            <a:r>
              <a:rPr baseline="30000" lang="el" sz="1400"/>
              <a:t>st</a:t>
            </a:r>
            <a:r>
              <a:rPr baseline="30000" lang="el" sz="1400"/>
              <a:t> </a:t>
            </a:r>
            <a:r>
              <a:rPr lang="el" sz="1400"/>
              <a:t> approach : use more complicated anchor’s shapes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l" sz="1400"/>
              <a:t>2</a:t>
            </a:r>
            <a:r>
              <a:rPr baseline="30000" lang="el" sz="1400"/>
              <a:t>nd </a:t>
            </a:r>
            <a:r>
              <a:rPr lang="el" sz="1400"/>
              <a:t>approach  : add anchors with other duration with varying bounding boxes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l" sz="1400"/>
              <a:t>Change TPN’s training loss adding factors </a:t>
            </a:r>
            <a:r>
              <a:rPr i="1" lang="el" sz="1400"/>
              <a:t>λ</a:t>
            </a:r>
            <a:r>
              <a:rPr baseline="-25000" i="1" lang="el" sz="1400"/>
              <a:t>1</a:t>
            </a:r>
            <a:r>
              <a:rPr i="1" lang="el" sz="1400"/>
              <a:t>, λ</a:t>
            </a:r>
            <a:r>
              <a:rPr baseline="-25000" i="1" lang="el" sz="1400"/>
              <a:t>2</a:t>
            </a:r>
            <a:r>
              <a:rPr i="1" lang="el" sz="1400"/>
              <a:t> </a:t>
            </a:r>
            <a:r>
              <a:rPr lang="el" sz="1400"/>
              <a:t>in order to better balance training loss factors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l" sz="1400"/>
              <a:t>Change connection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l" sz="1400"/>
              <a:t>Explore new classification techniques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l" sz="1400"/>
              <a:t>For JHMDB explore processing feature maps  techniques before classification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l" sz="1400"/>
              <a:t>Experiment UCF-101 for Action Localization</a:t>
            </a:r>
            <a:endParaRPr sz="1400"/>
          </a:p>
        </p:txBody>
      </p:sp>
      <p:sp>
        <p:nvSpPr>
          <p:cNvPr id="764" name="Google Shape;764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Questions?</a:t>
            </a:r>
            <a:endParaRPr/>
          </a:p>
        </p:txBody>
      </p:sp>
      <p:pic>
        <p:nvPicPr>
          <p:cNvPr id="770" name="Google Shape;77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613" y="2458275"/>
            <a:ext cx="23907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Motivation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Object Detection Networks have achieved very high classification performance regarding the task of detecting objects in an image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 3D CNNs classify videos containing human actions with high precision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The combination of those two types of networks would achieve good results regarding the task of action recognition and localization.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Background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Object Detectors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729325" y="2078875"/>
            <a:ext cx="41112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Their purpose is to detect all appearing objects in an image (i.e. people, building etc</a:t>
            </a:r>
            <a:r>
              <a:rPr lang="el" sz="1400">
                <a:solidFill>
                  <a:srgbClr val="434343"/>
                </a:solidFill>
              </a:rPr>
              <a:t>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Used in applications regarding video surveillance, self-driving cars, object tracking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Many action localization applications use an Object Detector or are a 3D extension of it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Known Object Detectors : Mas</a:t>
            </a:r>
            <a:r>
              <a:rPr lang="el" sz="1400">
                <a:solidFill>
                  <a:srgbClr val="434343"/>
                </a:solidFill>
              </a:rPr>
              <a:t>k RCNN, Faster RCNN, YOLO, SSD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25" y="2078875"/>
            <a:ext cx="3503925" cy="234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